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8" r:id="rId3"/>
    <p:sldId id="290" r:id="rId4"/>
    <p:sldId id="291" r:id="rId5"/>
    <p:sldId id="267" r:id="rId6"/>
    <p:sldId id="302" r:id="rId7"/>
    <p:sldId id="262" r:id="rId8"/>
    <p:sldId id="292" r:id="rId9"/>
    <p:sldId id="305" r:id="rId10"/>
    <p:sldId id="303" r:id="rId11"/>
    <p:sldId id="295" r:id="rId12"/>
    <p:sldId id="294" r:id="rId13"/>
    <p:sldId id="297" r:id="rId14"/>
    <p:sldId id="298" r:id="rId15"/>
    <p:sldId id="299" r:id="rId16"/>
    <p:sldId id="300" r:id="rId17"/>
    <p:sldId id="301" r:id="rId18"/>
    <p:sldId id="304" r:id="rId19"/>
    <p:sldId id="2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561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4" autoAdjust="0"/>
  </p:normalViewPr>
  <p:slideViewPr>
    <p:cSldViewPr>
      <p:cViewPr>
        <p:scale>
          <a:sx n="74" d="100"/>
          <a:sy n="74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1653D6-CCC4-4D74-AA36-869E0918A55B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8DF4BA-7D25-413D-B87B-95F79009F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ngeye.net/maculardegen/maculardegeninformation.ph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 smtClean="0"/>
              <a:t>Тримегавитал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Липидные концентраты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Источник жизненно важных жирных кислот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Иконки Омега-3 и Омега-6 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BB30E7-FA83-4E64-BB8F-19DDEC2E8CD7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 многократно возросшей сегодня световой нагрузки (компьютерное излучение, лампы дневного света) нам требуется очень большое количество этих пигментов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рационе питания их становится все меньше и меньше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сетчатка теряет свой запас защитных светофильтров и ее клетки начинают постепенно погибать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 эти клетки невозможно!!!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838272-F3C8-47A9-85E3-E457EE97D05A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 многократно возросшей сегодня световой нагрузки (компьютерное излучение, лампы дневного света) нам требуется очень большое количество этих пигментов.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рационе питания их становится все меньше и меньше.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сетчатка теряет свой запас защитных светофильтров и ее клетки начинают постепенно погибать.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 эти клетки невозможно!!!!!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ED770-9F4D-49C8-8967-8D086FD87344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количества пигментов в сетчатке  наступает только к 4-й недели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курс приема продукта – 1 месяц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CEE3AE-6CE3-4AED-B676-82796CEC76E6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E2E8ED-437E-48BD-8883-59F03BDF0C3E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Увеличение количества пигментов в сетчатке  наступает только к 4-й неделе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Минимальный курс приема продукта – 1 месяц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917D15-5B04-4E85-A03F-A9E771731B04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количества пигментов в сетчатке  наступает только к 4-й недели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курс приема продукта – 1 месяц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0AC52E-97B9-420D-B6A9-F27B7C968775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Под данным ВОЗ приведенным на сайте </a:t>
            </a:r>
            <a:r>
              <a:rPr lang="en-US" smtClean="0"/>
              <a:t>http://www.who.int/mediacentre/factsheets/fs282/ru/</a:t>
            </a: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13E299-2DE9-4E41-82C6-AAA05526B5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19A2B2-7BB4-4883-A162-361C8F6B80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Распространенность*: 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2% заболевших – от 50 до 65 лет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10% – от 66 до 74 лет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30% – старше 75 лет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Одна из самых частых причин слепоты у людей старше 55 лет.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*</a:t>
            </a:r>
            <a:r>
              <a:rPr lang="en-US" i="1" dirty="0" err="1" smtClean="0"/>
              <a:t>AgingEye</a:t>
            </a:r>
            <a:r>
              <a:rPr lang="en-US" i="1" dirty="0" smtClean="0"/>
              <a:t> Times.</a:t>
            </a:r>
            <a:r>
              <a:rPr lang="en-US" dirty="0" smtClean="0"/>
              <a:t> </a:t>
            </a:r>
            <a:r>
              <a:rPr lang="en-US" dirty="0" smtClean="0">
                <a:hlinkClick r:id="rId3"/>
              </a:rPr>
              <a:t>Macular Degeneration types and risk factors</a:t>
            </a:r>
            <a:endParaRPr 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3C8677-1368-4EBD-8CA8-09F66D8088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Синяя часть спектра света является самой агрессивной, </a:t>
            </a:r>
            <a:r>
              <a:rPr lang="ru-RU" dirty="0" err="1" smtClean="0"/>
              <a:t>ультрофиолетовое</a:t>
            </a:r>
            <a:r>
              <a:rPr lang="ru-RU" dirty="0" smtClean="0"/>
              <a:t> излучение способно оказывать мощное повреждающее действие.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Химические свойства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лютеина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зеаксантина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позволяют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каротиноидам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поглощать синий свет.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Они находятся в сетчатке между падающим светом и фоторецепторами, так что их можно назвать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«внутренними солнечными очками».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335E47-9ECE-401D-9C7E-1F41F712CB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Синяя часть спектра света является самой агрессивной, ультрофиолетовое излучение способно оказывать мощное повреждающее действие.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BC68A-F3E0-45F3-9452-E721F9366B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E5B684-E715-4B91-9199-1A8903456C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F7A65-36DA-4B02-80B6-2B958123866D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23C55D-8A99-4B75-B0E3-DAC1B6493CCC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AF75-21FE-4979-9024-3022792AC22B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747E-09C0-4B98-AC8C-9BF12E563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6457B-CE93-4C0A-B2A7-CB5ED95DB91B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6FEC-93B7-4E02-ACD5-EADBE95CC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5A97-7945-462D-9FCF-327C670857E8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B484-D6FA-405E-B061-F5229D587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DA1B-99C2-4C12-9421-B04A84772834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13C9-9467-47E9-9D3C-9ADDF2AC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141A-8B8F-4AEB-8BDC-2DE402557FF8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B1A7-0E80-4688-95FB-4468709A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8557-97E0-406A-A155-71D055EEDA22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7209-CA8A-4E8E-8CCF-F2FD7DEFF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D680-C117-40D4-8A89-1A68CDD304B9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0E6D-826F-4757-803B-F1D6DB40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D45A-AAE2-45B3-B456-422FBE18E6DD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BA1A-A73F-47F4-92D0-13929EC7F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8157-57ED-4210-B5EA-B1E863B93BAB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3598-D05C-4601-9D5F-CA0B3916E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448A-7371-4CB0-BDD4-FAAD44423CE3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277B-8AE7-46E8-A773-BC272F9C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A502-EB99-42CB-B1C6-DDF01A37E23E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61D8-B964-433F-AA0A-B1E2A838C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DA47F-51BB-496D-9FFC-2350494F3176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1A47B-E78E-4363-8749-8EBA66F4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Documents and Settings\fisenko.ep\Мои документы\РАбота\13390\Новая папка (2)\Новая папка (2)\Без имени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>
          <a:xfrm>
            <a:off x="5400675" y="2286000"/>
            <a:ext cx="4124325" cy="24384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056121"/>
                </a:solidFill>
                <a:cs typeface="AngsanaUPC" pitchFamily="18" charset="-34"/>
              </a:rPr>
              <a:t>ТРИМЕГАВИТАЛ. </a:t>
            </a:r>
            <a:br>
              <a:rPr lang="ru-RU" sz="2400" b="1" smtClean="0">
                <a:solidFill>
                  <a:srgbClr val="056121"/>
                </a:solidFill>
                <a:cs typeface="AngsanaUPC" pitchFamily="18" charset="-34"/>
              </a:rPr>
            </a:br>
            <a:r>
              <a:rPr lang="ru-RU" sz="2400" b="1" smtClean="0">
                <a:solidFill>
                  <a:srgbClr val="056121"/>
                </a:solidFill>
                <a:cs typeface="AngsanaUPC" pitchFamily="18" charset="-34"/>
              </a:rPr>
              <a:t>ЛЮТЕИН И ЗЕАКСАНТИН. СУПЕРКОНЦЕНТРАТ</a:t>
            </a:r>
            <a:endParaRPr lang="ru-RU" altLang="ru-RU" sz="2400" b="1" smtClean="0">
              <a:solidFill>
                <a:srgbClr val="0561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559425"/>
            <a:ext cx="64008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Природная защита глаз от возрастных изменений!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3" name="Рисунок 4" descr="полоса.png"/>
          <p:cNvPicPr>
            <a:picLocks noChangeAspect="1"/>
          </p:cNvPicPr>
          <p:nvPr/>
        </p:nvPicPr>
        <p:blipFill>
          <a:blip r:embed="rId2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54006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полоса.png"/>
          <p:cNvPicPr>
            <a:picLocks noChangeAspect="1"/>
          </p:cNvPicPr>
          <p:nvPr/>
        </p:nvPicPr>
        <p:blipFill>
          <a:blip r:embed="rId3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5" descr="глаз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501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827588" y="2200275"/>
            <a:ext cx="4319587" cy="15113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56121"/>
                </a:solidFill>
              </a:rPr>
              <a:t>ЛЮТЕИН И ЗЕАКСАНТИН СУПЕРКОНЦЕНТРАТ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4754563" y="4000500"/>
            <a:ext cx="4465637" cy="19431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Защитные зрительные пигменты-светофильтры: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Лютеин</a:t>
            </a:r>
            <a:endParaRPr lang="ru-RU" altLang="ru-RU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Зеаксантин</a:t>
            </a:r>
            <a:endParaRPr lang="ru-RU" altLang="ru-RU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/>
          </a:p>
        </p:txBody>
      </p:sp>
      <p:pic>
        <p:nvPicPr>
          <p:cNvPr id="31749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508625" y="2492375"/>
            <a:ext cx="32400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  <a:cs typeface="+mn-cs"/>
              </a:rPr>
              <a:t>ПО ДАННЫМ МНОГОЛЕТНЕГО МЕЖДУНАРОДНОГО ИССЛЕДОВАНИЯ </a:t>
            </a:r>
            <a:r>
              <a:rPr lang="en-US" altLang="ru-RU" sz="1800" dirty="0" smtClean="0">
                <a:solidFill>
                  <a:schemeClr val="accent3">
                    <a:lumMod val="50000"/>
                  </a:schemeClr>
                </a:solidFill>
                <a:cs typeface="+mn-cs"/>
              </a:rPr>
              <a:t>AREDS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  <a:cs typeface="+mn-cs"/>
              </a:rPr>
              <a:t> 2 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cs typeface="+mn-cs"/>
              </a:rPr>
              <a:t>РЕГУЛЯРНОЕ ПОСТУПЛЕНИЕ ЛЮТЕИНА И ЗЕАКСАНТИНА ПОЗВОЛЯЕТ ПОЧТИ </a:t>
            </a:r>
            <a:endParaRPr lang="ru-RU" altLang="ru-RU" sz="1800" dirty="0" smtClean="0">
              <a:solidFill>
                <a:schemeClr val="accent3">
                  <a:lumMod val="50000"/>
                </a:schemeClr>
              </a:solidFill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8038" y="1412875"/>
            <a:ext cx="56515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  <a:cs typeface="+mn-cs"/>
              </a:rPr>
              <a:t>ВОЗРАСТНАЯ ДЕГЕНЕРАЦИЯ СЕТЧАТКИ </a:t>
            </a:r>
            <a:r>
              <a:rPr lang="en-US" altLang="ru-RU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altLang="ru-RU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или точнее ВОЗРАСТНАЯ МАКУЛЯРНАЯ ДЕГЕНЕРАЦИЯ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1500" y="5373688"/>
            <a:ext cx="31321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МАКУЛЯРНОЙ ДЕГЕНЕРАЦИИ</a:t>
            </a:r>
          </a:p>
        </p:txBody>
      </p:sp>
      <p:sp>
        <p:nvSpPr>
          <p:cNvPr id="31753" name="Прямоугольник 5"/>
          <p:cNvSpPr>
            <a:spLocks noChangeArrowheads="1"/>
          </p:cNvSpPr>
          <p:nvPr/>
        </p:nvSpPr>
        <p:spPr bwMode="auto">
          <a:xfrm>
            <a:off x="5605463" y="4941888"/>
            <a:ext cx="2998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  <a:latin typeface="Calibri" pitchFamily="34" charset="0"/>
              </a:rPr>
              <a:t>СНИЗИТЬ РИСК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063" y="4029075"/>
            <a:ext cx="275272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</a:t>
            </a:r>
            <a:r>
              <a:rPr lang="ru-RU" altLang="ru-RU" sz="7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altLang="ru-RU" sz="7200" b="1" dirty="0">
                <a:solidFill>
                  <a:srgbClr val="C00000"/>
                </a:solidFill>
                <a:latin typeface="+mn-lt"/>
                <a:cs typeface="+mn-cs"/>
              </a:rPr>
              <a:t>10% </a:t>
            </a:r>
            <a:endParaRPr lang="ru-RU" sz="72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23850" y="1447800"/>
            <a:ext cx="8229600" cy="1143000"/>
          </a:xfrm>
        </p:spPr>
        <p:txBody>
          <a:bodyPr/>
          <a:lstStyle/>
          <a:p>
            <a:pPr algn="l">
              <a:lnSpc>
                <a:spcPts val="3800"/>
              </a:lnSpc>
            </a:pPr>
            <a:r>
              <a:rPr lang="ru-RU" altLang="ru-RU" sz="3600" b="1" smtClean="0">
                <a:solidFill>
                  <a:srgbClr val="056121"/>
                </a:solidFill>
              </a:rPr>
              <a:t>Лютеин и зеаксантин. Суперконцентрат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209800"/>
            <a:ext cx="8289925" cy="25193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атуральный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источник: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бархатцы, облепиховое масло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итамин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капсула содержит 200% суточной нормы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лютеина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(10 мг), 240% суточной нормы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зеаксантина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(2,4 мг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513" y="4876800"/>
            <a:ext cx="8624887" cy="1597025"/>
          </a:xfrm>
          <a:prstGeom prst="rect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tx1"/>
                </a:solidFill>
              </a:rPr>
              <a:t>облепиховое масло, натуральный </a:t>
            </a:r>
            <a:r>
              <a:rPr lang="ru-RU" sz="2400" dirty="0" err="1">
                <a:solidFill>
                  <a:schemeClr val="tx1"/>
                </a:solidFill>
              </a:rPr>
              <a:t>лютеин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FloraGlo</a:t>
            </a:r>
            <a:r>
              <a:rPr lang="ru-RU" sz="2400" dirty="0" err="1">
                <a:solidFill>
                  <a:schemeClr val="tx1"/>
                </a:solidFill>
              </a:rPr>
              <a:t>т</a:t>
            </a:r>
            <a:r>
              <a:rPr lang="ru-RU" sz="2400" baseline="30000" dirty="0" err="1">
                <a:solidFill>
                  <a:schemeClr val="tx1"/>
                </a:solidFill>
              </a:rPr>
              <a:t>ТМ</a:t>
            </a:r>
            <a:r>
              <a:rPr lang="ru-RU" sz="2400" dirty="0">
                <a:solidFill>
                  <a:schemeClr val="tx1"/>
                </a:solidFill>
              </a:rPr>
              <a:t>, натуральный </a:t>
            </a:r>
            <a:r>
              <a:rPr lang="ru-RU" sz="2400" dirty="0" err="1">
                <a:solidFill>
                  <a:schemeClr val="tx1"/>
                </a:solidFill>
              </a:rPr>
              <a:t>зеаксантин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Optisharp</a:t>
            </a:r>
            <a:r>
              <a:rPr lang="en-US" sz="2400" baseline="30000" dirty="0" err="1">
                <a:solidFill>
                  <a:schemeClr val="tx1"/>
                </a:solidFill>
              </a:rPr>
              <a:t>TM</a:t>
            </a:r>
            <a:r>
              <a:rPr lang="ru-RU" sz="2400" dirty="0">
                <a:solidFill>
                  <a:schemeClr val="tx1"/>
                </a:solidFill>
              </a:rPr>
              <a:t>, витамин Е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по 1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капсуле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день во время еды.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796" name="Рисунок 5" descr="полоса.png"/>
          <p:cNvPicPr>
            <a:picLocks noChangeAspect="1"/>
          </p:cNvPicPr>
          <p:nvPr/>
        </p:nvPicPr>
        <p:blipFill>
          <a:blip r:embed="rId3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4" descr="полоса.png"/>
          <p:cNvPicPr>
            <a:picLocks noChangeAspect="1"/>
          </p:cNvPicPr>
          <p:nvPr/>
        </p:nvPicPr>
        <p:blipFill>
          <a:blip r:embed="rId3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9600" y="1752600"/>
            <a:ext cx="8001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598613" y="1905000"/>
            <a:ext cx="5788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 b="1">
                <a:solidFill>
                  <a:srgbClr val="056121"/>
                </a:solidFill>
                <a:latin typeface="Calibri" pitchFamily="34" charset="0"/>
              </a:rPr>
              <a:t>ВАЖНО: зрительные клетки</a:t>
            </a:r>
            <a:br>
              <a:rPr lang="ru-RU" sz="3600" b="1">
                <a:solidFill>
                  <a:srgbClr val="056121"/>
                </a:solidFill>
                <a:latin typeface="Calibri" pitchFamily="34" charset="0"/>
              </a:rPr>
            </a:br>
            <a:r>
              <a:rPr lang="ru-RU" sz="3600" b="1">
                <a:solidFill>
                  <a:srgbClr val="056121"/>
                </a:solidFill>
                <a:latin typeface="Calibri" pitchFamily="34" charset="0"/>
              </a:rPr>
              <a:t>не восстанавливаются!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84513"/>
            <a:ext cx="8991600" cy="228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56121"/>
                </a:solidFill>
                <a:latin typeface="+mn-lt"/>
                <a:cs typeface="+mn-cs"/>
              </a:rPr>
              <a:t>Профилактика: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5612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Потребление пищи, богатой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лютеином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и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зеаксантином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 Поддержание суточной нормы пигментов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(5–10 мг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лютеина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и 1–2 мг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зеаксантина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0"/>
          <a:ext cx="8229600" cy="219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Ингредиент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Масса,</a:t>
                      </a:r>
                      <a:r>
                        <a:rPr lang="ru-RU" sz="2000" baseline="0" dirty="0" smtClean="0"/>
                        <a:t> мг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% от рекомендуемого суточного потребления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Лютеин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Зеаксантин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2,4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240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Витамин Е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4,85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32,3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911" name="Рисунок 4" descr="полоса.png"/>
          <p:cNvPicPr>
            <a:picLocks noChangeAspect="1"/>
          </p:cNvPicPr>
          <p:nvPr/>
        </p:nvPicPr>
        <p:blipFill>
          <a:blip r:embed="rId3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2276475"/>
            <a:ext cx="72532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Содержание активных веществ в 1 капсуле продукта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419600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500" b="1" dirty="0" smtClean="0">
                <a:solidFill>
                  <a:srgbClr val="056121"/>
                </a:solidFill>
              </a:rPr>
              <a:t>Преимущества продукта: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900" b="1" dirty="0" smtClean="0">
              <a:solidFill>
                <a:srgbClr val="05612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Высокая </a:t>
            </a:r>
            <a:r>
              <a:rPr lang="ru-RU" sz="9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биодоступность</a:t>
            </a:r>
            <a:endParaRPr lang="ru-RU" sz="9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Высокое содержание активных веществ</a:t>
            </a:r>
            <a:endParaRPr lang="ru-RU" sz="9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Пролонгированное действие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Дополнительное </a:t>
            </a:r>
            <a:r>
              <a:rPr lang="ru-RU" sz="9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содержание антиоксиданта – </a:t>
            </a:r>
            <a:r>
              <a:rPr lang="ru-RU" sz="9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витамина </a:t>
            </a:r>
            <a:r>
              <a:rPr lang="ru-RU" sz="9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Оптимальное сочетание </a:t>
            </a:r>
            <a:r>
              <a:rPr lang="ru-RU" sz="9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лютеина</a:t>
            </a:r>
            <a:r>
              <a:rPr lang="ru-RU" sz="9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9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зеаксантина</a:t>
            </a:r>
            <a:r>
              <a:rPr lang="ru-RU" sz="9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9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9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:1 </a:t>
            </a:r>
            <a:endParaRPr lang="ru-RU" sz="9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9938" name="Рисунок 3" descr="полоса.png"/>
          <p:cNvPicPr>
            <a:picLocks noChangeAspect="1"/>
          </p:cNvPicPr>
          <p:nvPr/>
        </p:nvPicPr>
        <p:blipFill>
          <a:blip r:embed="rId3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"/>
          <p:cNvSpPr/>
          <p:nvPr/>
        </p:nvSpPr>
        <p:spPr>
          <a:xfrm>
            <a:off x="495300" y="1638300"/>
            <a:ext cx="2476500" cy="2057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Замедление старения органа зрения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6553200" y="1516063"/>
            <a:ext cx="2286000" cy="1930400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Снижение риска развития макулярной дистрофии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Oval 5"/>
          <p:cNvSpPr/>
          <p:nvPr/>
        </p:nvSpPr>
        <p:spPr>
          <a:xfrm>
            <a:off x="3505200" y="2697880"/>
            <a:ext cx="2470688" cy="2057400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Снижение риска потери зрения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Oval 6"/>
          <p:cNvSpPr/>
          <p:nvPr/>
        </p:nvSpPr>
        <p:spPr>
          <a:xfrm>
            <a:off x="533400" y="4211638"/>
            <a:ext cx="2514600" cy="198120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Защита хрусталика от помутнения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Oval 7"/>
          <p:cNvSpPr/>
          <p:nvPr/>
        </p:nvSpPr>
        <p:spPr>
          <a:xfrm>
            <a:off x="6553200" y="4191000"/>
            <a:ext cx="2286000" cy="1981200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Снижение риска развития катаракты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4"/>
          <p:cNvCxnSpPr/>
          <p:nvPr/>
        </p:nvCxnSpPr>
        <p:spPr>
          <a:xfrm>
            <a:off x="2667000" y="3124200"/>
            <a:ext cx="762000" cy="358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8"/>
          <p:cNvCxnSpPr/>
          <p:nvPr/>
        </p:nvCxnSpPr>
        <p:spPr>
          <a:xfrm flipV="1">
            <a:off x="2895600" y="4516438"/>
            <a:ext cx="762000" cy="473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1"/>
          <p:cNvCxnSpPr/>
          <p:nvPr/>
        </p:nvCxnSpPr>
        <p:spPr>
          <a:xfrm flipH="1">
            <a:off x="6096000" y="2819400"/>
            <a:ext cx="609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3"/>
          <p:cNvCxnSpPr/>
          <p:nvPr/>
        </p:nvCxnSpPr>
        <p:spPr>
          <a:xfrm flipH="1" flipV="1">
            <a:off x="5943600" y="4495800"/>
            <a:ext cx="762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6" name="Рисунок 14" descr="полоса.png"/>
          <p:cNvPicPr>
            <a:picLocks noChangeAspect="1"/>
          </p:cNvPicPr>
          <p:nvPr/>
        </p:nvPicPr>
        <p:blipFill>
          <a:blip r:embed="rId3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7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8217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СВОЙСТВА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ВЫГОДА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ПРЕИМУЩЕСТВО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8371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Соотношение </a:t>
                      </a:r>
                      <a:r>
                        <a:rPr lang="ru-RU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лютеина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и </a:t>
                      </a:r>
                      <a:r>
                        <a:rPr lang="ru-RU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зеаксантина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– 5:1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Защита глаз от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повреждающего воздействия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света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Эффективная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профилактика возрастных изменений,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сохранение зрения 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4555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пигментов – более 200% от РСП в 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 капсуле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Накопление пигментов в тканях глаза, уплотнение центральной части сетчатки (макулы)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Высокая эффективность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продукта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187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 1 капсуле – 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 мг </a:t>
                      </a:r>
                      <a:r>
                        <a:rPr lang="ru-RU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лютеина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и  2,4 мг</a:t>
                      </a:r>
                    </a:p>
                    <a:p>
                      <a:pPr algn="l"/>
                      <a:r>
                        <a:rPr lang="ru-RU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зеаксантина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Однократный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прием –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 капсула в сутки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Простота применения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372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Нейтрализация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действия свободных радикалов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Защита фоторецепторов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Эффективная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профилактика возрастных изменений,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сохранение зрения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8371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Витамин Е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Усиление антиоксидантного действия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Эффективная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профилактика возрастных изменений,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сохранение зрения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4063" name="Рисунок 3" descr="полоса.png"/>
          <p:cNvPicPr>
            <a:picLocks noChangeAspect="1"/>
          </p:cNvPicPr>
          <p:nvPr/>
        </p:nvPicPr>
        <p:blipFill>
          <a:blip r:embed="rId3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4" descr="Продукты.png"/>
          <p:cNvPicPr>
            <a:picLocks noChangeAspect="1"/>
          </p:cNvPicPr>
          <p:nvPr/>
        </p:nvPicPr>
        <p:blipFill>
          <a:blip r:embed="rId3"/>
          <a:srcRect r="16867" b="5113"/>
          <a:stretch>
            <a:fillRect/>
          </a:stretch>
        </p:blipFill>
        <p:spPr bwMode="auto">
          <a:xfrm>
            <a:off x="3886200" y="2438400"/>
            <a:ext cx="52578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rgbClr val="056121"/>
                </a:solidFill>
              </a:rPr>
              <a:t>Продукты с высоким содержанием </a:t>
            </a:r>
            <a:r>
              <a:rPr lang="ru-RU" sz="3500" b="1" dirty="0" err="1" smtClean="0">
                <a:solidFill>
                  <a:srgbClr val="056121"/>
                </a:solidFill>
              </a:rPr>
              <a:t>лютеина</a:t>
            </a:r>
            <a:r>
              <a:rPr lang="ru-RU" sz="3500" b="1" dirty="0" smtClean="0">
                <a:solidFill>
                  <a:srgbClr val="056121"/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56121"/>
                </a:solidFill>
              </a:rPr>
              <a:t>ОВОЩИ: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брюссельская капуста, брокколи, </a:t>
            </a:r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тыква,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шпинат, горошек, </a:t>
            </a:r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кукуруза, морковь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сельдерей </a:t>
            </a:r>
            <a:endParaRPr lang="ru-RU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56121"/>
                </a:solidFill>
              </a:rPr>
              <a:t>СОЕВЫЕ: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бобы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rgbClr val="05612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56121"/>
                </a:solidFill>
              </a:rPr>
              <a:t>ФРУКТЫ: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персики, хурма,</a:t>
            </a:r>
            <a:b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сливы и нектарины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rgbClr val="05612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56121"/>
                </a:solidFill>
              </a:rPr>
              <a:t>ЯИЧНЫЙ ЖЕЛТОК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6083" name="Рисунок 3" descr="полоса.png"/>
          <p:cNvPicPr>
            <a:picLocks noChangeAspect="1"/>
          </p:cNvPicPr>
          <p:nvPr/>
        </p:nvPicPr>
        <p:blipFill>
          <a:blip r:embed="rId4"/>
          <a:srcRect b="7291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5" descr="Последня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800100" y="1981200"/>
            <a:ext cx="7543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4000" b="1" i="1">
                <a:solidFill>
                  <a:schemeClr val="bg1"/>
                </a:solidFill>
                <a:latin typeface="Calibri" pitchFamily="34" charset="0"/>
              </a:rPr>
              <a:t>Сибирского вам здоровья!</a:t>
            </a:r>
          </a:p>
          <a:p>
            <a:pPr algn="ctr"/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48131" name="Рисунок 8" descr="логотип КСЗ салатный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438" y="3452813"/>
            <a:ext cx="2651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полоса 1-2.png"/>
          <p:cNvPicPr>
            <a:picLocks noChangeAspect="1"/>
          </p:cNvPicPr>
          <p:nvPr/>
        </p:nvPicPr>
        <p:blipFill>
          <a:blip r:embed="rId3"/>
          <a:srcRect b="7480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8229600" cy="444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56121"/>
                </a:solidFill>
                <a:latin typeface="+mn-lt"/>
                <a:cs typeface="+mn-cs"/>
              </a:rPr>
              <a:t>ВОЗ подтверждает:</a:t>
            </a: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4800" b="1" dirty="0">
                <a:solidFill>
                  <a:srgbClr val="056121"/>
                </a:solidFill>
                <a:latin typeface="+mn-lt"/>
                <a:cs typeface="+mn-cs"/>
              </a:rPr>
              <a:t>285</a:t>
            </a: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млн</a:t>
            </a:r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человек в мире страдают от нарушений зрения.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56121"/>
                </a:solidFill>
                <a:latin typeface="+mn-lt"/>
                <a:cs typeface="+mn-cs"/>
              </a:rPr>
              <a:t>246</a:t>
            </a:r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млн</a:t>
            </a:r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человек имеют пониженное зрение.</a:t>
            </a: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4800" b="1" dirty="0">
                <a:solidFill>
                  <a:srgbClr val="056121"/>
                </a:solidFill>
                <a:latin typeface="+mn-lt"/>
                <a:cs typeface="+mn-cs"/>
              </a:rPr>
              <a:t>80%</a:t>
            </a:r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всех случаев нарушения зрения можно предотвратить или вылечить.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полоса 1-2.png"/>
          <p:cNvPicPr>
            <a:picLocks noChangeAspect="1"/>
          </p:cNvPicPr>
          <p:nvPr/>
        </p:nvPicPr>
        <p:blipFill>
          <a:blip r:embed="rId3"/>
          <a:srcRect b="7480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8610600" cy="4791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>
                <a:solidFill>
                  <a:srgbClr val="056121"/>
                </a:solidFill>
                <a:latin typeface="+mn-lt"/>
                <a:cs typeface="+mn-cs"/>
              </a:rPr>
              <a:t>Основные факторы риска развития</a:t>
            </a:r>
            <a:br>
              <a:rPr lang="ru-RU" sz="4200" b="1" dirty="0">
                <a:solidFill>
                  <a:srgbClr val="056121"/>
                </a:solidFill>
                <a:latin typeface="+mn-lt"/>
                <a:cs typeface="+mn-cs"/>
              </a:rPr>
            </a:br>
            <a:r>
              <a:rPr lang="ru-RU" sz="4200" b="1" dirty="0">
                <a:solidFill>
                  <a:srgbClr val="056121"/>
                </a:solidFill>
                <a:latin typeface="+mn-lt"/>
                <a:cs typeface="+mn-cs"/>
              </a:rPr>
              <a:t>нарушений зрения</a:t>
            </a:r>
            <a:r>
              <a:rPr lang="ru-RU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– излучение экранов компьютеров;</a:t>
            </a:r>
            <a:b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– длительная солнечная инсоляция</a:t>
            </a:r>
            <a:b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 (повреждающее воздействие </a:t>
            </a:r>
            <a:r>
              <a:rPr lang="ru-RU" sz="3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УФ-лучей</a:t>
            </a:r>
            <a: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);</a:t>
            </a:r>
            <a:b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– пагубные привычки (курение);</a:t>
            </a:r>
            <a:b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– возраст;</a:t>
            </a:r>
            <a:b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– травмы. 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 descr="полоса 1-2.png"/>
          <p:cNvPicPr>
            <a:picLocks noChangeAspect="1"/>
          </p:cNvPicPr>
          <p:nvPr/>
        </p:nvPicPr>
        <p:blipFill>
          <a:blip r:embed="rId3"/>
          <a:srcRect b="7480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" y="1624013"/>
            <a:ext cx="9144000" cy="340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Одно из самых распространенных нарушений зрения  –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56121"/>
                </a:solidFill>
                <a:latin typeface="+mn-lt"/>
                <a:cs typeface="+mn-cs"/>
              </a:rPr>
              <a:t>ВОЗРАСТНАЯ МАКУЛЯРНАЯ</a:t>
            </a:r>
            <a:br>
              <a:rPr lang="ru-RU" sz="3500" b="1" dirty="0">
                <a:solidFill>
                  <a:srgbClr val="056121"/>
                </a:solidFill>
                <a:latin typeface="+mn-lt"/>
                <a:cs typeface="+mn-cs"/>
              </a:rPr>
            </a:br>
            <a:r>
              <a:rPr lang="ru-RU" sz="3500" b="1" dirty="0">
                <a:solidFill>
                  <a:srgbClr val="056121"/>
                </a:solidFill>
                <a:latin typeface="+mn-lt"/>
                <a:cs typeface="+mn-cs"/>
              </a:rPr>
              <a:t>ДЕГЕНЕРАЦИЯ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Она запускает процесс постепенной</a:t>
            </a:r>
            <a:br>
              <a:rPr lang="ru-RU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и необратимой гибели зрительных клеток сетчатки.</a:t>
            </a:r>
            <a:endParaRPr lang="ru-RU" sz="27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02175"/>
            <a:ext cx="853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 descr="полоса 1-2.png"/>
          <p:cNvPicPr>
            <a:picLocks noChangeAspect="1"/>
          </p:cNvPicPr>
          <p:nvPr/>
        </p:nvPicPr>
        <p:blipFill>
          <a:blip r:embed="rId3"/>
          <a:srcRect b="7480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1000" y="1524000"/>
            <a:ext cx="83058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914400"/>
          </a:xfrm>
        </p:spPr>
        <p:txBody>
          <a:bodyPr/>
          <a:lstStyle/>
          <a:p>
            <a:r>
              <a:rPr lang="ru-RU" b="1" smtClean="0">
                <a:solidFill>
                  <a:srgbClr val="056121"/>
                </a:solidFill>
              </a:rPr>
              <a:t>Что такое макулодистрофия?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0480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ts val="1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rgbClr val="056121"/>
              </a:buClr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Нарушение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пигментного слоя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сетчатки.</a:t>
            </a:r>
          </a:p>
          <a:p>
            <a:pPr fontAlgn="auto">
              <a:spcAft>
                <a:spcPts val="0"/>
              </a:spcAft>
              <a:buClr>
                <a:srgbClr val="056121"/>
              </a:buClr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Бессимптомное течение на ранней стадии.</a:t>
            </a:r>
          </a:p>
          <a:p>
            <a:pPr fontAlgn="auto">
              <a:spcAft>
                <a:spcPts val="0"/>
              </a:spcAft>
              <a:buClr>
                <a:srgbClr val="056121"/>
              </a:buClr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Возрастные изменения сетчатки глаза.</a:t>
            </a:r>
          </a:p>
          <a:p>
            <a:pPr fontAlgn="auto">
              <a:spcAft>
                <a:spcPts val="0"/>
              </a:spcAft>
              <a:buClr>
                <a:srgbClr val="056121"/>
              </a:buClr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овышение риска при высокой активности повреждающих факторов.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565775"/>
            <a:ext cx="83820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ВАЖНО: предотвратить </a:t>
            </a: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макулодистрофию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можно путем снижения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в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оздействия агрессивных факторов среды </a:t>
            </a:r>
            <a:r>
              <a:rPr lang="ru-RU" sz="2000" b="1" dirty="0">
                <a:solidFill>
                  <a:srgbClr val="056121"/>
                </a:solidFill>
                <a:latin typeface="+mn-lt"/>
                <a:cs typeface="+mn-cs"/>
              </a:rPr>
              <a:t>за </a:t>
            </a:r>
            <a:r>
              <a:rPr lang="ru-RU" sz="2000" b="1" dirty="0">
                <a:solidFill>
                  <a:srgbClr val="056121"/>
                </a:solidFill>
                <a:latin typeface="+mn-lt"/>
                <a:cs typeface="+mn-cs"/>
              </a:rPr>
              <a:t>счет правильного образа жизни </a:t>
            </a:r>
            <a:r>
              <a:rPr lang="ru-RU" sz="2000" b="1" dirty="0">
                <a:solidFill>
                  <a:srgbClr val="056121"/>
                </a:solidFill>
                <a:latin typeface="+mn-lt"/>
                <a:cs typeface="+mn-cs"/>
              </a:rPr>
              <a:t> и рационального питания.</a:t>
            </a:r>
            <a:endParaRPr lang="ru-RU" sz="2000" b="1" dirty="0">
              <a:solidFill>
                <a:srgbClr val="05612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 descr="полоса 1-2.png"/>
          <p:cNvPicPr>
            <a:picLocks noChangeAspect="1"/>
          </p:cNvPicPr>
          <p:nvPr/>
        </p:nvPicPr>
        <p:blipFill>
          <a:blip r:embed="rId3"/>
          <a:srcRect b="7480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1000" y="1706563"/>
            <a:ext cx="83058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25" y="2895600"/>
            <a:ext cx="4572000" cy="3276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Макула имеет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защитный 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56121"/>
                </a:solidFill>
              </a:rPr>
              <a:t>пигментный </a:t>
            </a:r>
            <a:r>
              <a:rPr lang="ru-RU" b="1" dirty="0">
                <a:solidFill>
                  <a:srgbClr val="056121"/>
                </a:solidFill>
              </a:rPr>
              <a:t>слой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который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поглощает синюю часть спектра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света.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1630363"/>
            <a:ext cx="82296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56121"/>
                </a:solidFill>
                <a:latin typeface="Calibri" pitchFamily="34" charset="0"/>
              </a:rPr>
              <a:t>Пигментный слой глаза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2895600"/>
            <a:ext cx="4327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 descr="полоса 1-2.png"/>
          <p:cNvPicPr>
            <a:picLocks noChangeAspect="1"/>
          </p:cNvPicPr>
          <p:nvPr/>
        </p:nvPicPr>
        <p:blipFill>
          <a:blip r:embed="rId3"/>
          <a:srcRect b="7480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81000" y="1524000"/>
            <a:ext cx="8305800" cy="7921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667000"/>
            <a:ext cx="8229600" cy="3352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lnSpc>
                <a:spcPts val="29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Пигментный слой сетчатки глаза содержит светофильтры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56121"/>
                </a:solidFill>
              </a:rPr>
              <a:t>ЛЮТЕИН и  ЗЕАКСАНТИН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56121"/>
              </a:solidFill>
            </a:endParaRPr>
          </a:p>
          <a:p>
            <a:pPr marL="0" indent="0" fontAlgn="auto">
              <a:lnSpc>
                <a:spcPts val="29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функции этих пигментов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2" fontAlgn="auto">
              <a:lnSpc>
                <a:spcPts val="29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000" dirty="0" smtClean="0">
                <a:solidFill>
                  <a:srgbClr val="056121"/>
                </a:solidFill>
              </a:rPr>
              <a:t> антиоксидантное действие</a:t>
            </a:r>
          </a:p>
          <a:p>
            <a:pPr lvl="2" fontAlgn="auto">
              <a:lnSpc>
                <a:spcPts val="29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000" dirty="0" smtClean="0">
                <a:solidFill>
                  <a:srgbClr val="056121"/>
                </a:solidFill>
              </a:rPr>
              <a:t> фильтрация синей части спектра света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ru-RU" dirty="0">
              <a:solidFill>
                <a:srgbClr val="05612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676400"/>
            <a:ext cx="8229600" cy="639763"/>
          </a:xfrm>
          <a:prstGeom prst="rect">
            <a:avLst/>
          </a:prstGeom>
          <a:noFill/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56121"/>
                </a:solidFill>
                <a:latin typeface="+mj-lt"/>
                <a:ea typeface="+mj-ea"/>
                <a:cs typeface="+mj-cs"/>
              </a:rPr>
              <a:t>Защита пигментного слоя</a:t>
            </a:r>
            <a:endParaRPr lang="ru-RU" sz="4400" b="1" i="1" dirty="0">
              <a:solidFill>
                <a:srgbClr val="05612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5500"/>
              </a:lnSpc>
            </a:pPr>
            <a:r>
              <a:rPr lang="ru-RU" altLang="ru-RU" sz="5400" b="1" smtClean="0">
                <a:solidFill>
                  <a:srgbClr val="056121"/>
                </a:solidFill>
              </a:rPr>
              <a:t>Решение от</a:t>
            </a:r>
            <a:br>
              <a:rPr lang="ru-RU" altLang="ru-RU" sz="5400" b="1" smtClean="0">
                <a:solidFill>
                  <a:srgbClr val="056121"/>
                </a:solidFill>
              </a:rPr>
            </a:br>
            <a:r>
              <a:rPr lang="ru-RU" altLang="ru-RU" sz="5400" b="1" smtClean="0">
                <a:solidFill>
                  <a:srgbClr val="056121"/>
                </a:solidFill>
              </a:rPr>
              <a:t>«Сибирского здоровья»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74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защиты зрения от возрастных изменений</a:t>
            </a:r>
            <a:endParaRPr lang="ru-RU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675" name="Рисунок 4" descr="полоса 1-2.png"/>
          <p:cNvPicPr>
            <a:picLocks noChangeAspect="1"/>
          </p:cNvPicPr>
          <p:nvPr/>
        </p:nvPicPr>
        <p:blipFill>
          <a:blip r:embed="rId2"/>
          <a:srcRect b="7480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6" descr="Лицо Лютеин.png"/>
          <p:cNvPicPr>
            <a:picLocks noChangeAspect="1"/>
          </p:cNvPicPr>
          <p:nvPr/>
        </p:nvPicPr>
        <p:blipFill>
          <a:blip r:embed="rId2"/>
          <a:srcRect l="2869" r="2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719</Words>
  <Application>Microsoft Office PowerPoint</Application>
  <PresentationFormat>Экран (4:3)</PresentationFormat>
  <Paragraphs>164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Wingdings</vt:lpstr>
      <vt:lpstr>AngsanaUPC</vt:lpstr>
      <vt:lpstr>Office Theme</vt:lpstr>
      <vt:lpstr>Слайд 1</vt:lpstr>
      <vt:lpstr>Слайд 2</vt:lpstr>
      <vt:lpstr>Слайд 3</vt:lpstr>
      <vt:lpstr>Слайд 4</vt:lpstr>
      <vt:lpstr>Что такое макулодистрофия?</vt:lpstr>
      <vt:lpstr>Слайд 6</vt:lpstr>
      <vt:lpstr>Слайд 7</vt:lpstr>
      <vt:lpstr>Решение от «Сибирского здоровья»</vt:lpstr>
      <vt:lpstr>Слайд 9</vt:lpstr>
      <vt:lpstr>ТРИМЕГАВИТАЛ.  ЛЮТЕИН И ЗЕАКСАНТИН. СУПЕРКОНЦЕНТРАТ</vt:lpstr>
      <vt:lpstr>ЛЮТЕИН И ЗЕАКСАНТИН СУПЕРКОНЦЕНТРАТ </vt:lpstr>
      <vt:lpstr>Лютеин и зеаксантин. Суперконцентрат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ТРИМЕГАВИТАЛ ЛЮТЕИН ЗЕАКСАНТИН СУПЕРКОНЦЕНТРАТ</dc:title>
  <dc:creator>Bondareva, Olga [JANRU]</dc:creator>
  <cp:lastModifiedBy>ira_antipova@ukr.net</cp:lastModifiedBy>
  <cp:revision>154</cp:revision>
  <dcterms:created xsi:type="dcterms:W3CDTF">2006-08-16T00:00:00Z</dcterms:created>
  <dcterms:modified xsi:type="dcterms:W3CDTF">2016-04-04T13:05:33Z</dcterms:modified>
</cp:coreProperties>
</file>